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0"/>
  </p:notesMasterIdLst>
  <p:handoutMasterIdLst>
    <p:handoutMasterId r:id="rId31"/>
  </p:handoutMasterIdLst>
  <p:sldIdLst>
    <p:sldId id="256" r:id="rId2"/>
    <p:sldId id="337" r:id="rId3"/>
    <p:sldId id="322" r:id="rId4"/>
    <p:sldId id="353" r:id="rId5"/>
    <p:sldId id="346" r:id="rId6"/>
    <p:sldId id="347" r:id="rId7"/>
    <p:sldId id="338" r:id="rId8"/>
    <p:sldId id="339" r:id="rId9"/>
    <p:sldId id="340" r:id="rId10"/>
    <p:sldId id="341" r:id="rId11"/>
    <p:sldId id="342" r:id="rId12"/>
    <p:sldId id="343" r:id="rId13"/>
    <p:sldId id="345" r:id="rId14"/>
    <p:sldId id="348" r:id="rId15"/>
    <p:sldId id="349" r:id="rId16"/>
    <p:sldId id="350" r:id="rId17"/>
    <p:sldId id="423" r:id="rId18"/>
    <p:sldId id="424" r:id="rId19"/>
    <p:sldId id="356" r:id="rId20"/>
    <p:sldId id="354" r:id="rId21"/>
    <p:sldId id="360" r:id="rId22"/>
    <p:sldId id="361" r:id="rId23"/>
    <p:sldId id="362" r:id="rId24"/>
    <p:sldId id="344" r:id="rId25"/>
    <p:sldId id="427" r:id="rId26"/>
    <p:sldId id="351" r:id="rId27"/>
    <p:sldId id="352" r:id="rId28"/>
    <p:sldId id="428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00CC"/>
    <a:srgbClr val="FF00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0CF2D4-D6C8-4099-A529-EA2168FBD939}" v="1" dt="2022-08-25T07:38:41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494" autoAdjust="0"/>
  </p:normalViewPr>
  <p:slideViewPr>
    <p:cSldViewPr snapToGrid="0">
      <p:cViewPr varScale="1">
        <p:scale>
          <a:sx n="62" d="100"/>
          <a:sy n="62" d="100"/>
        </p:scale>
        <p:origin x="57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 Wei Tech (Assoc Prof)" userId="cbd54909-ed00-4c7b-833f-957ddfad3791" providerId="ADAL" clId="{ED0CF2D4-D6C8-4099-A529-EA2168FBD939}"/>
    <pc:docChg chg="custSel modSld">
      <pc:chgData name="Ang Wei Tech (Assoc Prof)" userId="cbd54909-ed00-4c7b-833f-957ddfad3791" providerId="ADAL" clId="{ED0CF2D4-D6C8-4099-A529-EA2168FBD939}" dt="2022-08-25T07:41:14.707" v="39" actId="1037"/>
      <pc:docMkLst>
        <pc:docMk/>
      </pc:docMkLst>
      <pc:sldChg chg="addSp delSp modSp mod">
        <pc:chgData name="Ang Wei Tech (Assoc Prof)" userId="cbd54909-ed00-4c7b-833f-957ddfad3791" providerId="ADAL" clId="{ED0CF2D4-D6C8-4099-A529-EA2168FBD939}" dt="2022-08-25T07:41:14.707" v="39" actId="1037"/>
        <pc:sldMkLst>
          <pc:docMk/>
          <pc:sldMk cId="972114874" sldId="322"/>
        </pc:sldMkLst>
        <pc:picChg chg="add mod">
          <ac:chgData name="Ang Wei Tech (Assoc Prof)" userId="cbd54909-ed00-4c7b-833f-957ddfad3791" providerId="ADAL" clId="{ED0CF2D4-D6C8-4099-A529-EA2168FBD939}" dt="2022-08-25T07:41:14.707" v="39" actId="1037"/>
          <ac:picMkLst>
            <pc:docMk/>
            <pc:sldMk cId="972114874" sldId="322"/>
            <ac:picMk id="7" creationId="{B5A2B87A-E0A6-FE5B-9C3F-F335F598D0FB}"/>
          </ac:picMkLst>
        </pc:picChg>
        <pc:picChg chg="del">
          <ac:chgData name="Ang Wei Tech (Assoc Prof)" userId="cbd54909-ed00-4c7b-833f-957ddfad3791" providerId="ADAL" clId="{ED0CF2D4-D6C8-4099-A529-EA2168FBD939}" dt="2022-08-25T07:40:56.576" v="8" actId="478"/>
          <ac:picMkLst>
            <pc:docMk/>
            <pc:sldMk cId="972114874" sldId="322"/>
            <ac:picMk id="8" creationId="{A1DC90F5-3688-4823-BBF3-B51E09AE8B5E}"/>
          </ac:picMkLst>
        </pc:picChg>
      </pc:sldChg>
      <pc:sldChg chg="addSp delSp modSp mod">
        <pc:chgData name="Ang Wei Tech (Assoc Prof)" userId="cbd54909-ed00-4c7b-833f-957ddfad3791" providerId="ADAL" clId="{ED0CF2D4-D6C8-4099-A529-EA2168FBD939}" dt="2022-08-25T07:39:16.062" v="7" actId="1076"/>
        <pc:sldMkLst>
          <pc:docMk/>
          <pc:sldMk cId="249319712" sldId="353"/>
        </pc:sldMkLst>
        <pc:picChg chg="add mod modCrop">
          <ac:chgData name="Ang Wei Tech (Assoc Prof)" userId="cbd54909-ed00-4c7b-833f-957ddfad3791" providerId="ADAL" clId="{ED0CF2D4-D6C8-4099-A529-EA2168FBD939}" dt="2022-08-25T07:39:16.062" v="7" actId="1076"/>
          <ac:picMkLst>
            <pc:docMk/>
            <pc:sldMk cId="249319712" sldId="353"/>
            <ac:picMk id="7" creationId="{92D7FCB6-0364-71C9-A2BF-E05FD95EDBBC}"/>
          </ac:picMkLst>
        </pc:picChg>
        <pc:picChg chg="del">
          <ac:chgData name="Ang Wei Tech (Assoc Prof)" userId="cbd54909-ed00-4c7b-833f-957ddfad3791" providerId="ADAL" clId="{ED0CF2D4-D6C8-4099-A529-EA2168FBD939}" dt="2022-08-25T07:38:52.728" v="2" actId="478"/>
          <ac:picMkLst>
            <pc:docMk/>
            <pc:sldMk cId="249319712" sldId="353"/>
            <ac:picMk id="8" creationId="{7E10E46C-1072-4809-9181-61BCA3F8457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FB1DC4-076A-4F9C-8341-8091C0148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6261CC-043C-433D-944D-4407B73B9F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02696-6FB3-492C-A128-11E02F4A331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5A7179-DE7C-4D62-ACC4-DFC078B832EE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50FBB0-8475-4270-9977-774ABB35EA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90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A55DB-A5D6-4FB9-96B4-009F7A0C43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71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CCE5AC-AC17-4439-8F50-38FEF8843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775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9ADD6F-636C-42A6-A35C-819C58CCF6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6054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92DE-1AA0-4BAB-A3FC-774DA2A255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503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931D66-3B1F-479F-806C-452CCA5C9E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694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9143984" cy="585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3520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D6EF2-F9F7-4F1E-92D2-7131F7420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91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44E292-5A49-4202-9CF4-0294E1231E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83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D5EF8-E74F-4842-B92F-4829CB4CE1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58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4F818-A669-4E10-88EF-B7C803402D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70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71137F-E142-43C9-9068-2BF590F440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33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3DDC0-C84B-4A1F-AE4A-F33B7A9BBE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28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03058C-36B2-4E77-AAD9-18741A37B0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40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5AA31A-D2E0-4AE3-9EC2-08370BA68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48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156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1676DB3B-4542-4D69-8675-2B64DF85E01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6679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80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60" r:id="rId1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arduino.cc/en/Reference/LiquidCrysta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Garamond" pitchFamily="18" charset="0"/>
              </a:rPr>
              <a:t>Circuit 2</a:t>
            </a:r>
            <a:endParaRPr lang="en-US" altLang="en-US" dirty="0">
              <a:latin typeface="Garamond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80CECF-6BA5-4A43-9A5F-80D2735D3F3E}" type="slidenum">
              <a:rPr lang="en-US" altLang="en-US">
                <a:latin typeface="Garamond" pitchFamily="18" charset="0"/>
              </a:rPr>
              <a:pPr eaLnBrk="1" hangingPunct="1"/>
              <a:t>1</a:t>
            </a:fld>
            <a:endParaRPr lang="en-US" altLang="en-US">
              <a:latin typeface="Garamond" pitchFamily="18" charset="0"/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MA2012 Introduction to Mechatronics Systems Design (Circuit 2)</a:t>
            </a:r>
          </a:p>
        </p:txBody>
      </p:sp>
      <p:sp>
        <p:nvSpPr>
          <p:cNvPr id="512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990725"/>
            <a:ext cx="8229600" cy="4043363"/>
          </a:xfrm>
        </p:spPr>
        <p:txBody>
          <a:bodyPr/>
          <a:lstStyle/>
          <a:p>
            <a:pPr eaLnBrk="1" hangingPunct="1"/>
            <a:r>
              <a:rPr lang="en-US" sz="2600" dirty="0"/>
              <a:t>A/P Ang Wei Tech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200" dirty="0"/>
              <a:t>Email: wtang@ntu.edu.sg</a:t>
            </a:r>
          </a:p>
          <a:p>
            <a:pPr lvl="1" eaLnBrk="1" hangingPunct="1">
              <a:buNone/>
            </a:pPr>
            <a:r>
              <a:rPr lang="en-US" sz="2200" dirty="0"/>
              <a:t>Tel: 6790 </a:t>
            </a:r>
            <a:r>
              <a:rPr lang="en-US" altLang="zh-CN" sz="2200" dirty="0"/>
              <a:t>4911</a:t>
            </a:r>
            <a:r>
              <a:rPr lang="en-US" sz="2200" dirty="0"/>
              <a:t> </a:t>
            </a:r>
          </a:p>
          <a:p>
            <a:pPr lvl="1" eaLnBrk="1" hangingPunct="1">
              <a:buNone/>
            </a:pPr>
            <a:r>
              <a:rPr lang="en-US" sz="2200" dirty="0"/>
              <a:t>Office: N3-0</a:t>
            </a:r>
            <a:r>
              <a:rPr lang="en-US" altLang="zh-CN" sz="2200" dirty="0"/>
              <a:t>1</a:t>
            </a:r>
            <a:r>
              <a:rPr lang="en-US" sz="2200" dirty="0"/>
              <a:t>-</a:t>
            </a:r>
            <a:r>
              <a:rPr lang="en-US" altLang="zh-CN" sz="2200" dirty="0"/>
              <a:t>04</a:t>
            </a:r>
            <a:endParaRPr lang="en-US" sz="2200" dirty="0"/>
          </a:p>
          <a:p>
            <a:pPr marL="0" indent="0" eaLnBrk="1" hangingPunct="1">
              <a:buNone/>
            </a:pPr>
            <a:r>
              <a:rPr lang="en-US" sz="2600" dirty="0"/>
              <a:t>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Sequence </a:t>
            </a:r>
            <a:br>
              <a:rPr lang="en-US" dirty="0"/>
            </a:br>
            <a:r>
              <a:rPr lang="en-US" dirty="0"/>
              <a:t>(2 Phase Full Step)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Picture 2" descr="G:\Stepper 100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23" t="14556" r="25420" b="71935"/>
          <a:stretch/>
        </p:blipFill>
        <p:spPr bwMode="auto">
          <a:xfrm rot="10800000">
            <a:off x="6145617" y="4221127"/>
            <a:ext cx="2264735" cy="18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68321"/>
              </p:ext>
            </p:extLst>
          </p:nvPr>
        </p:nvGraphicFramePr>
        <p:xfrm>
          <a:off x="588334" y="2109396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28655" y="3891516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pic>
        <p:nvPicPr>
          <p:cNvPr id="12" name="Picture 2" descr="G:\Stepper 100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6" t="24648" r="57486" b="67906"/>
          <a:stretch/>
        </p:blipFill>
        <p:spPr bwMode="auto">
          <a:xfrm rot="10800000">
            <a:off x="4403088" y="4383958"/>
            <a:ext cx="1448447" cy="12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5423" y="4067250"/>
            <a:ext cx="315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1, 2, 3,</a:t>
            </a:r>
            <a:r>
              <a:rPr lang="en-US" dirty="0">
                <a:sym typeface="Symbol"/>
              </a:rPr>
              <a:t> 4, 1 … : CCW</a:t>
            </a:r>
          </a:p>
          <a:p>
            <a:r>
              <a:rPr lang="en-US" dirty="0">
                <a:sym typeface="Symbol"/>
              </a:rPr>
              <a:t>Step 1, 4, 3, 2, 1 … : CW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4679534" y="5614841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  <a:endParaRPr lang="en-SG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96" y="681591"/>
            <a:ext cx="34575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87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Sequence (2 Phase Half Step)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4098" name="Picture 2" descr="G:\Stepper 100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8" t="10543" r="54096" b="67906"/>
          <a:stretch/>
        </p:blipFill>
        <p:spPr bwMode="auto">
          <a:xfrm rot="10800000">
            <a:off x="6326364" y="3136603"/>
            <a:ext cx="2636874" cy="29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840298"/>
              </p:ext>
            </p:extLst>
          </p:nvPr>
        </p:nvGraphicFramePr>
        <p:xfrm>
          <a:off x="460743" y="1375735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" name="Picture 2" descr="G:\Stepper 100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23" t="14556" r="25420" b="71935"/>
          <a:stretch/>
        </p:blipFill>
        <p:spPr bwMode="auto">
          <a:xfrm rot="10800000">
            <a:off x="6177515" y="1244007"/>
            <a:ext cx="2264735" cy="18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9729" y="4843413"/>
            <a:ext cx="488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1, 1.5, 2, 2.5, 3, 3.5,</a:t>
            </a:r>
            <a:r>
              <a:rPr lang="en-US" dirty="0">
                <a:sym typeface="Symbol"/>
              </a:rPr>
              <a:t> 4, 4.5, 1 … : CCW</a:t>
            </a:r>
          </a:p>
          <a:p>
            <a:r>
              <a:rPr lang="en-US" dirty="0">
                <a:sym typeface="Symbol"/>
              </a:rPr>
              <a:t>Step 1, 4.5, 4, 3.5, 3, 2.5, 2, 1.5, 1 … : CW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8442247" y="4419758"/>
            <a:ext cx="287083" cy="2265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dirty="0"/>
              <a:t>4.5</a:t>
            </a:r>
            <a:endParaRPr lang="en-SG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484782" y="5316318"/>
            <a:ext cx="287083" cy="2265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000" dirty="0"/>
              <a:t>4</a:t>
            </a:r>
            <a:endParaRPr lang="en-SG" sz="1000" dirty="0"/>
          </a:p>
        </p:txBody>
      </p:sp>
    </p:spTree>
    <p:extLst>
      <p:ext uri="{BB962C8B-B14F-4D97-AF65-F5344CB8AC3E}">
        <p14:creationId xmlns:p14="http://schemas.microsoft.com/office/powerpoint/2010/main" val="126391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Sequence – Higher Resolution</a:t>
            </a:r>
            <a:endParaRPr lang="en-S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1"/>
            <a:ext cx="8218967" cy="1334386"/>
          </a:xfrm>
        </p:spPr>
        <p:txBody>
          <a:bodyPr/>
          <a:lstStyle/>
          <a:p>
            <a:r>
              <a:rPr lang="en-US" dirty="0"/>
              <a:t>Double the number of poles will half the step size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871447"/>
            <a:ext cx="62293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378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Driver </a:t>
            </a:r>
            <a:r>
              <a:rPr lang="en-SG" dirty="0"/>
              <a:t>UCN5804B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4221126" cy="4530725"/>
          </a:xfrm>
        </p:spPr>
        <p:txBody>
          <a:bodyPr/>
          <a:lstStyle/>
          <a:p>
            <a:r>
              <a:rPr lang="en-US" sz="2800" dirty="0"/>
              <a:t>Three types of drive:</a:t>
            </a:r>
          </a:p>
          <a:p>
            <a:pPr lvl="1"/>
            <a:r>
              <a:rPr lang="en-US" sz="2400" dirty="0"/>
              <a:t>Wave drive (A-B-C-D)</a:t>
            </a:r>
          </a:p>
          <a:p>
            <a:pPr lvl="1"/>
            <a:r>
              <a:rPr lang="en-US" sz="2400" dirty="0"/>
              <a:t>Two phase full step (AB-BC-CD-DA)</a:t>
            </a:r>
          </a:p>
          <a:p>
            <a:pPr lvl="1"/>
            <a:r>
              <a:rPr lang="en-US" sz="2400" dirty="0"/>
              <a:t>Two phase half step (A-AB-B-BC-C-CD-D-DA)</a:t>
            </a:r>
          </a:p>
          <a:p>
            <a:r>
              <a:rPr lang="en-US" sz="2800" dirty="0"/>
              <a:t>See data sheet for more details</a:t>
            </a:r>
            <a:endParaRPr lang="en-SG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27854" r="53355" b="21329"/>
          <a:stretch/>
        </p:blipFill>
        <p:spPr bwMode="auto">
          <a:xfrm>
            <a:off x="4965405" y="1711842"/>
            <a:ext cx="3867649" cy="345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777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Circuit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F0BDB-D8CB-4A4E-911F-9BDAC78007D2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/>
              <a:t>Motion Control Fundamental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990725"/>
            <a:ext cx="8229600" cy="4043363"/>
          </a:xfrm>
        </p:spPr>
        <p:txBody>
          <a:bodyPr/>
          <a:lstStyle/>
          <a:p>
            <a:r>
              <a:rPr lang="en-US" altLang="en-US"/>
              <a:t>Power = VI = </a:t>
            </a:r>
            <a:r>
              <a:rPr lang="en-US" altLang="en-US">
                <a:sym typeface="Symbol" pitchFamily="18" charset="2"/>
              </a:rPr>
              <a:t></a:t>
            </a:r>
          </a:p>
          <a:p>
            <a:r>
              <a:rPr lang="en-US" altLang="en-US">
                <a:sym typeface="Symbol" pitchFamily="18" charset="2"/>
              </a:rPr>
              <a:t>DC motor control</a:t>
            </a:r>
          </a:p>
          <a:p>
            <a:pPr lvl="1"/>
            <a:r>
              <a:rPr lang="en-US" altLang="en-US">
                <a:sym typeface="Symbol" pitchFamily="18" charset="2"/>
              </a:rPr>
              <a:t>Voltage controls velocity: V  </a:t>
            </a:r>
          </a:p>
          <a:p>
            <a:pPr lvl="1"/>
            <a:r>
              <a:rPr lang="en-US" altLang="en-US">
                <a:sym typeface="Symbol" pitchFamily="18" charset="2"/>
              </a:rPr>
              <a:t>Current controls torque: </a:t>
            </a:r>
            <a:r>
              <a:rPr lang="en-US" altLang="en-US"/>
              <a:t>I </a:t>
            </a:r>
            <a:r>
              <a:rPr lang="en-US" altLang="en-US">
                <a:sym typeface="Symbol" pitchFamily="18" charset="2"/>
              </a:rPr>
              <a:t> </a:t>
            </a:r>
          </a:p>
          <a:p>
            <a:pPr lvl="1"/>
            <a:r>
              <a:rPr lang="en-US" altLang="en-US">
                <a:sym typeface="Symbol" pitchFamily="18" charset="2"/>
              </a:rPr>
              <a:t>Rated power</a:t>
            </a:r>
          </a:p>
          <a:p>
            <a:pPr lvl="2"/>
            <a:r>
              <a:rPr lang="en-US" altLang="en-US">
                <a:sym typeface="Symbol" pitchFamily="18" charset="2"/>
              </a:rPr>
              <a:t>Motor running at rated speed, drawing rated current</a:t>
            </a:r>
          </a:p>
          <a:p>
            <a:pPr lvl="2"/>
            <a:r>
              <a:rPr lang="en-US" altLang="en-US">
                <a:sym typeface="Symbol" pitchFamily="18" charset="2"/>
              </a:rPr>
              <a:t>Motor reliably, performance, etc. is guaranteed by manufacturer </a:t>
            </a:r>
          </a:p>
        </p:txBody>
      </p:sp>
    </p:spTree>
    <p:extLst>
      <p:ext uri="{BB962C8B-B14F-4D97-AF65-F5344CB8AC3E}">
        <p14:creationId xmlns:p14="http://schemas.microsoft.com/office/powerpoint/2010/main" val="382875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Circuit 2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AEFF8-BEF0-4B07-9BEE-EE2E74341D3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Pulse Width Modulation</a:t>
            </a:r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switch is always on, lamp receives 9V and light up to the rated brightness</a:t>
            </a:r>
          </a:p>
          <a:p>
            <a:r>
              <a:rPr lang="en-US" altLang="en-US"/>
              <a:t>If switch is 50% on and 50% off very quickly (1 – 200 kHz), lamp receives an equivalent of 4.5 V, thus only 50% of rated brightness</a:t>
            </a:r>
          </a:p>
        </p:txBody>
      </p:sp>
      <p:graphicFrame>
        <p:nvGraphicFramePr>
          <p:cNvPr id="207876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604963" y="4340225"/>
          <a:ext cx="6111875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877216" imgH="1104762" progId="Paint.Picture">
                  <p:embed/>
                </p:oleObj>
              </mc:Choice>
              <mc:Fallback>
                <p:oleObj name="Bitmap Image" r:id="rId2" imgW="3877216" imgH="1104762" progId="Paint.Picture">
                  <p:embed/>
                  <p:pic>
                    <p:nvPicPr>
                      <p:cNvPr id="2078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4340225"/>
                        <a:ext cx="6111875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9" name="Line 7"/>
          <p:cNvSpPr>
            <a:spLocks noChangeShapeType="1"/>
          </p:cNvSpPr>
          <p:nvPr/>
        </p:nvSpPr>
        <p:spPr bwMode="auto">
          <a:xfrm>
            <a:off x="1970088" y="5826125"/>
            <a:ext cx="5580062" cy="952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3838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Circuit 2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D928-2A49-4404-994E-EDB6FB9F8D04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10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Pulse Width Modulation</a:t>
            </a:r>
          </a:p>
        </p:txBody>
      </p:sp>
      <p:sp>
        <p:nvSpPr>
          <p:cNvPr id="210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4275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Duty cycle = % of on = % of rated power (assuming constant current)</a:t>
            </a:r>
          </a:p>
          <a:p>
            <a:pPr>
              <a:lnSpc>
                <a:spcPct val="90000"/>
              </a:lnSpc>
            </a:pPr>
            <a:r>
              <a:rPr lang="en-US" altLang="en-US"/>
              <a:t>Digital-to-Analog Converter (DAC) is expensive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Not many MCU are equipped with a DAC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Solution: PWM</a:t>
            </a:r>
          </a:p>
        </p:txBody>
      </p:sp>
      <p:graphicFrame>
        <p:nvGraphicFramePr>
          <p:cNvPr id="210948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4895850" y="2784475"/>
          <a:ext cx="4248150" cy="289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52381" imgH="2285714" progId="Paint.Picture">
                  <p:embed/>
                </p:oleObj>
              </mc:Choice>
              <mc:Fallback>
                <p:oleObj name="Bitmap Image" r:id="rId2" imgW="3352381" imgH="2285714" progId="Paint.Picture">
                  <p:embed/>
                  <p:pic>
                    <p:nvPicPr>
                      <p:cNvPr id="2109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2784475"/>
                        <a:ext cx="4248150" cy="289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373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EA95F4-A9FC-4BE7-8D7B-AA934E6C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 Control with H-Bridge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C6076-6DEA-49C3-94EB-B7A754DF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22877-AD5A-4FEF-AE03-EC4CD9E0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2E4C7-119C-4277-A38A-089A2562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8" name="-DMC_driving">
            <a:hlinkClick r:id="" action="ppaction://media"/>
            <a:extLst>
              <a:ext uri="{FF2B5EF4-FFF2-40B4-BE49-F238E27FC236}">
                <a16:creationId xmlns:a16="http://schemas.microsoft.com/office/drawing/2014/main" id="{07B0DAA1-64B2-4548-9DE2-DC21D7F32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721" r="47929" b="17996"/>
          <a:stretch/>
        </p:blipFill>
        <p:spPr>
          <a:xfrm>
            <a:off x="1016865" y="1527723"/>
            <a:ext cx="2435462" cy="2819559"/>
          </a:xfrm>
          <a:prstGeom prst="rect">
            <a:avLst/>
          </a:prstGeom>
        </p:spPr>
      </p:pic>
      <p:pic>
        <p:nvPicPr>
          <p:cNvPr id="9" name="-DMC_driving">
            <a:hlinkClick r:id="" action="ppaction://media"/>
            <a:extLst>
              <a:ext uri="{FF2B5EF4-FFF2-40B4-BE49-F238E27FC236}">
                <a16:creationId xmlns:a16="http://schemas.microsoft.com/office/drawing/2014/main" id="{448EE581-5DC5-4CF4-AA8F-B17EB6F3E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0000" t="21721" b="17996"/>
          <a:stretch/>
        </p:blipFill>
        <p:spPr>
          <a:xfrm>
            <a:off x="5411755" y="1417638"/>
            <a:ext cx="2314162" cy="2790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F02E-ADE7-497C-87EA-4BB1FDE6D379}"/>
              </a:ext>
            </a:extLst>
          </p:cNvPr>
          <p:cNvSpPr txBox="1"/>
          <p:nvPr/>
        </p:nvSpPr>
        <p:spPr>
          <a:xfrm>
            <a:off x="1016865" y="141763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Clockwise rotation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A757C-6416-415F-89D7-B1CF3D80F614}"/>
              </a:ext>
            </a:extLst>
          </p:cNvPr>
          <p:cNvSpPr txBox="1"/>
          <p:nvPr/>
        </p:nvSpPr>
        <p:spPr>
          <a:xfrm>
            <a:off x="4823841" y="137536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Counterclockwise rotation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DCC411-63D3-4D4B-8AF2-3C4D19ABC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709" y="4102615"/>
            <a:ext cx="5718803" cy="20163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A06282-E367-4261-B551-2BA2C1D9CFD3}"/>
              </a:ext>
            </a:extLst>
          </p:cNvPr>
          <p:cNvSpPr txBox="1"/>
          <p:nvPr/>
        </p:nvSpPr>
        <p:spPr>
          <a:xfrm>
            <a:off x="625152" y="4602962"/>
            <a:ext cx="1436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See datasheet DRV8833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24C3C-B077-4E1A-9313-915B5CB80EAB}"/>
              </a:ext>
            </a:extLst>
          </p:cNvPr>
          <p:cNvSpPr txBox="1"/>
          <p:nvPr/>
        </p:nvSpPr>
        <p:spPr>
          <a:xfrm>
            <a:off x="7415937" y="4692120"/>
            <a:ext cx="1642188" cy="6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/>
              <a:t>Slow deceleration</a:t>
            </a:r>
          </a:p>
          <a:p>
            <a:pPr>
              <a:lnSpc>
                <a:spcPct val="150000"/>
              </a:lnSpc>
            </a:pPr>
            <a:r>
              <a:rPr lang="en-US" sz="1300" dirty="0"/>
              <a:t>Fast deceleration</a:t>
            </a:r>
          </a:p>
        </p:txBody>
      </p:sp>
    </p:spTree>
    <p:extLst>
      <p:ext uri="{BB962C8B-B14F-4D97-AF65-F5344CB8AC3E}">
        <p14:creationId xmlns:p14="http://schemas.microsoft.com/office/powerpoint/2010/main" val="377779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791B-5020-4341-BB8A-DFB698FA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Geared Motor with Encoder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D587C-6BF2-427F-A2ED-8CD1CC60E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31" y="1417638"/>
            <a:ext cx="6425960" cy="2848100"/>
          </a:xfrm>
        </p:spPr>
        <p:txBody>
          <a:bodyPr/>
          <a:lstStyle/>
          <a:p>
            <a:r>
              <a:rPr lang="en-US" sz="2000" dirty="0"/>
              <a:t>Encoder Resolution: Hall Resolution 11x Speed Reduction Ratio 34 = 374 PPR (pulse per revolution)</a:t>
            </a:r>
          </a:p>
          <a:p>
            <a:r>
              <a:rPr lang="en-US" sz="2000" dirty="0"/>
              <a:t>What is the encoder resolution in degree per pulse?</a:t>
            </a:r>
          </a:p>
          <a:p>
            <a:r>
              <a:rPr lang="en-US" sz="2000" dirty="0"/>
              <a:t>Incremental (Quadrature) encoder working principle: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ChA leads ChB by 90</a:t>
            </a:r>
            <a:r>
              <a:rPr lang="en-US" sz="1800" dirty="0">
                <a:sym typeface="Symbol"/>
              </a:rPr>
              <a:t>: CCW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ym typeface="Symbol"/>
              </a:rPr>
              <a:t>ChA lags ChB by 90: CW</a:t>
            </a:r>
          </a:p>
          <a:p>
            <a:pPr lvl="1"/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BE4EA-C3EC-466B-9219-F1DC56B4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8C6CE-3FD2-4016-98DE-01579D66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A99EC-5445-4445-80BE-983A1592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C7072E-03A5-4CAC-A2BE-1E28D793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89" y="1444320"/>
            <a:ext cx="2006082" cy="80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40B645-FD47-4711-B926-57C1F35A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45" y="2242451"/>
            <a:ext cx="2118597" cy="1273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D48CEF-A037-4B69-9B9C-CBDE1FE32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695"/>
          <a:stretch/>
        </p:blipFill>
        <p:spPr>
          <a:xfrm>
            <a:off x="1080784" y="4313619"/>
            <a:ext cx="4206605" cy="165225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15C8FB3-8BCB-42E8-AAB4-5948530EB1F9}"/>
              </a:ext>
            </a:extLst>
          </p:cNvPr>
          <p:cNvGrpSpPr/>
          <p:nvPr/>
        </p:nvGrpSpPr>
        <p:grpSpPr>
          <a:xfrm>
            <a:off x="7157185" y="3607386"/>
            <a:ext cx="1160821" cy="1035698"/>
            <a:chOff x="7157185" y="3541691"/>
            <a:chExt cx="1160821" cy="10356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6A3ABF-F78F-43F0-8959-576D57ACA0EE}"/>
                </a:ext>
              </a:extLst>
            </p:cNvPr>
            <p:cNvSpPr/>
            <p:nvPr/>
          </p:nvSpPr>
          <p:spPr>
            <a:xfrm>
              <a:off x="7199504" y="3541691"/>
              <a:ext cx="1035698" cy="1035698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2F4082-A5AD-4CAB-8572-63FF5C8F9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6305" y="3803791"/>
              <a:ext cx="286315" cy="390430"/>
            </a:xfrm>
            <a:prstGeom prst="rect">
              <a:avLst/>
            </a:prstGeom>
          </p:spPr>
        </p:pic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4B07D3DE-86CB-453B-BEE8-F6BA40D4FF2D}"/>
                </a:ext>
              </a:extLst>
            </p:cNvPr>
            <p:cNvSpPr/>
            <p:nvPr/>
          </p:nvSpPr>
          <p:spPr>
            <a:xfrm>
              <a:off x="7493501" y="3737833"/>
              <a:ext cx="522345" cy="522345"/>
            </a:xfrm>
            <a:prstGeom prst="arc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EE8CC5A6-8D59-44D4-8C57-020A0CAF39AB}"/>
                </a:ext>
              </a:extLst>
            </p:cNvPr>
            <p:cNvSpPr/>
            <p:nvPr/>
          </p:nvSpPr>
          <p:spPr>
            <a:xfrm flipH="1">
              <a:off x="7396259" y="3737833"/>
              <a:ext cx="522345" cy="522345"/>
            </a:xfrm>
            <a:prstGeom prst="arc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2B476E-A5D8-4012-8F17-2723564777AC}"/>
                </a:ext>
              </a:extLst>
            </p:cNvPr>
            <p:cNvSpPr txBox="1"/>
            <p:nvPr/>
          </p:nvSpPr>
          <p:spPr>
            <a:xfrm>
              <a:off x="7157185" y="3974936"/>
              <a:ext cx="478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+</a:t>
              </a:r>
              <a:r>
                <a:rPr lang="en-US" sz="1400" dirty="0" err="1"/>
                <a:t>ve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DBCCA1-8A95-4488-9885-A7D66581402D}"/>
                </a:ext>
              </a:extLst>
            </p:cNvPr>
            <p:cNvSpPr txBox="1"/>
            <p:nvPr/>
          </p:nvSpPr>
          <p:spPr>
            <a:xfrm>
              <a:off x="7839859" y="3952401"/>
              <a:ext cx="478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-</a:t>
              </a:r>
              <a:r>
                <a:rPr lang="en-US" sz="1400" dirty="0" err="1"/>
                <a:t>ve</a:t>
              </a:r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4A279-5517-416B-B741-EC6BBA19807E}"/>
                </a:ext>
              </a:extLst>
            </p:cNvPr>
            <p:cNvSpPr txBox="1"/>
            <p:nvPr/>
          </p:nvSpPr>
          <p:spPr>
            <a:xfrm>
              <a:off x="7308620" y="4263062"/>
              <a:ext cx="926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Rotation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D33134-91C7-47B4-BD7A-E48FAD752674}"/>
              </a:ext>
            </a:extLst>
          </p:cNvPr>
          <p:cNvGrpSpPr/>
          <p:nvPr/>
        </p:nvGrpSpPr>
        <p:grpSpPr>
          <a:xfrm>
            <a:off x="7157185" y="4890729"/>
            <a:ext cx="1160821" cy="1035698"/>
            <a:chOff x="7218771" y="4760246"/>
            <a:chExt cx="1160821" cy="103569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9D65B58-5C79-40A0-9F6B-6D600F6A6A33}"/>
                </a:ext>
              </a:extLst>
            </p:cNvPr>
            <p:cNvSpPr/>
            <p:nvPr/>
          </p:nvSpPr>
          <p:spPr>
            <a:xfrm>
              <a:off x="7261090" y="4760246"/>
              <a:ext cx="1035698" cy="1035698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A0EE768-B0AB-43E4-8054-8570AB6F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7891" y="5022346"/>
              <a:ext cx="286315" cy="390430"/>
            </a:xfrm>
            <a:prstGeom prst="rect">
              <a:avLst/>
            </a:prstGeom>
          </p:spPr>
        </p:pic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B888B96A-6B15-407B-8223-CF33985B6BE1}"/>
                </a:ext>
              </a:extLst>
            </p:cNvPr>
            <p:cNvSpPr/>
            <p:nvPr/>
          </p:nvSpPr>
          <p:spPr>
            <a:xfrm>
              <a:off x="7555087" y="4956388"/>
              <a:ext cx="522345" cy="522345"/>
            </a:xfrm>
            <a:prstGeom prst="arc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6506DF61-5B76-49A0-AA91-95C822C4D364}"/>
                </a:ext>
              </a:extLst>
            </p:cNvPr>
            <p:cNvSpPr/>
            <p:nvPr/>
          </p:nvSpPr>
          <p:spPr>
            <a:xfrm flipH="1">
              <a:off x="7457845" y="4956388"/>
              <a:ext cx="522345" cy="522345"/>
            </a:xfrm>
            <a:prstGeom prst="arc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9BCFCF-497C-4480-B674-440BC929DC44}"/>
                </a:ext>
              </a:extLst>
            </p:cNvPr>
            <p:cNvSpPr txBox="1"/>
            <p:nvPr/>
          </p:nvSpPr>
          <p:spPr>
            <a:xfrm>
              <a:off x="7218771" y="5193491"/>
              <a:ext cx="478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- -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C2573-8867-42BD-9344-5226B79F2853}"/>
                </a:ext>
              </a:extLst>
            </p:cNvPr>
            <p:cNvSpPr txBox="1"/>
            <p:nvPr/>
          </p:nvSpPr>
          <p:spPr>
            <a:xfrm>
              <a:off x="7901445" y="5170956"/>
              <a:ext cx="478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++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E8B751-6C77-45E0-BA9C-86E692A9BCC7}"/>
                </a:ext>
              </a:extLst>
            </p:cNvPr>
            <p:cNvSpPr txBox="1"/>
            <p:nvPr/>
          </p:nvSpPr>
          <p:spPr>
            <a:xfrm>
              <a:off x="7370206" y="5481617"/>
              <a:ext cx="926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743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192C0C-5491-4F43-A9DF-E4B54EFD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24" y="723339"/>
            <a:ext cx="7414552" cy="5411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93726-0CC7-454A-A7C2-839050A1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2B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E8611-D8EE-41DF-B83C-42DD0EB1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9BE4C-DFD7-436A-B80A-31E476C0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E556E-8156-4BFE-B0F9-D0C1CD86F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45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en-SG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13287"/>
          </a:xfrm>
        </p:spPr>
        <p:txBody>
          <a:bodyPr/>
          <a:lstStyle/>
          <a:p>
            <a:r>
              <a:rPr lang="en-US" sz="2800" dirty="0"/>
              <a:t>Circuit 2A:</a:t>
            </a:r>
          </a:p>
          <a:p>
            <a:pPr lvl="1"/>
            <a:r>
              <a:rPr lang="en-US" sz="2400" dirty="0"/>
              <a:t>Servomotor</a:t>
            </a:r>
          </a:p>
          <a:p>
            <a:pPr lvl="1"/>
            <a:r>
              <a:rPr lang="en-US" sz="2400" dirty="0"/>
              <a:t>Stepper motor</a:t>
            </a:r>
          </a:p>
          <a:p>
            <a:pPr lvl="1"/>
            <a:r>
              <a:rPr lang="en-US" sz="2400" dirty="0"/>
              <a:t>DC motor</a:t>
            </a:r>
          </a:p>
          <a:p>
            <a:pPr lvl="1"/>
            <a:r>
              <a:rPr lang="en-US" sz="2400" dirty="0"/>
              <a:t>DC motor + Encoder</a:t>
            </a:r>
          </a:p>
          <a:p>
            <a:r>
              <a:rPr lang="en-US" sz="2800" dirty="0"/>
              <a:t>Circuit 2B:</a:t>
            </a:r>
          </a:p>
          <a:p>
            <a:pPr lvl="1"/>
            <a:r>
              <a:rPr lang="en-US" sz="2400" dirty="0"/>
              <a:t>16-key Hexadecimal Keypad</a:t>
            </a:r>
          </a:p>
          <a:p>
            <a:pPr lvl="1"/>
            <a:r>
              <a:rPr lang="en-US" sz="2400" dirty="0"/>
              <a:t>74C922 Keypad Encoder</a:t>
            </a:r>
          </a:p>
          <a:p>
            <a:pPr lvl="1"/>
            <a:r>
              <a:rPr lang="en-US" sz="2400" dirty="0"/>
              <a:t>Liquid Crystal Display (LCD)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8397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1801-4EAD-4EBD-93E2-CE6B5D62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2B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5067E-809D-4FF4-ABE8-D20A20EA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59336-6540-4443-980D-7D6A907B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97835-576F-450A-AEEB-89B35936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7297BAC-F392-4ED7-943A-79F17AFCC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5" r="22857"/>
          <a:stretch/>
        </p:blipFill>
        <p:spPr>
          <a:xfrm rot="5400000">
            <a:off x="2007569" y="231987"/>
            <a:ext cx="5212801" cy="65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8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16-Key Hexadecimal Keypad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11" y="1258960"/>
            <a:ext cx="6210508" cy="4679256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745435" y="5462381"/>
            <a:ext cx="7941365" cy="626165"/>
          </a:xfrm>
        </p:spPr>
        <p:txBody>
          <a:bodyPr/>
          <a:lstStyle/>
          <a:p>
            <a:r>
              <a:rPr lang="en-US" dirty="0"/>
              <a:t>8 outputs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9081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74C922 Keypad Encoder</a:t>
            </a:r>
            <a:endParaRPr lang="en-SG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93035" y="4311335"/>
            <a:ext cx="8229600" cy="1810786"/>
          </a:xfrm>
        </p:spPr>
        <p:txBody>
          <a:bodyPr/>
          <a:lstStyle/>
          <a:p>
            <a:r>
              <a:rPr lang="en-US" dirty="0"/>
              <a:t>8 inputs for Keypad</a:t>
            </a:r>
          </a:p>
          <a:p>
            <a:r>
              <a:rPr lang="en-US" dirty="0"/>
              <a:t>4 outputs</a:t>
            </a:r>
          </a:p>
          <a:p>
            <a:r>
              <a:rPr lang="en-US" dirty="0"/>
              <a:t>Data Available – Key entry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71" y="955672"/>
            <a:ext cx="3588855" cy="33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2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74C922 Keypad Encoder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108" y="1042539"/>
            <a:ext cx="7959783" cy="47132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17644" y="2981739"/>
            <a:ext cx="6132443" cy="159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17643" y="5048284"/>
            <a:ext cx="6231835" cy="1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114800" y="3558210"/>
            <a:ext cx="4134678" cy="1470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15618" y="5774911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Position = A + 2.B + 4.C + 8.D</a:t>
            </a:r>
          </a:p>
        </p:txBody>
      </p:sp>
    </p:spTree>
    <p:extLst>
      <p:ext uri="{BB962C8B-B14F-4D97-AF65-F5344CB8AC3E}">
        <p14:creationId xmlns:p14="http://schemas.microsoft.com/office/powerpoint/2010/main" val="323104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Keypad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14" name="Content Placeholder 1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GB" sz="2800" dirty="0"/>
              <a:t>Read a keypad and print out the key to serial monitor</a:t>
            </a:r>
          </a:p>
          <a:p>
            <a:r>
              <a:rPr lang="en-SG" sz="2800" dirty="0"/>
              <a:t>if(</a:t>
            </a:r>
            <a:r>
              <a:rPr lang="en-SG" sz="2800" dirty="0" err="1"/>
              <a:t>digitalRead</a:t>
            </a:r>
            <a:r>
              <a:rPr lang="en-SG" sz="2800" dirty="0"/>
              <a:t>(</a:t>
            </a:r>
            <a:r>
              <a:rPr lang="en-SG" sz="2800" dirty="0" err="1"/>
              <a:t>KB_DataAvailable</a:t>
            </a:r>
            <a:r>
              <a:rPr lang="en-SG" sz="2800" dirty="0"/>
              <a:t>))</a:t>
            </a:r>
          </a:p>
          <a:p>
            <a:r>
              <a:rPr lang="en-US" sz="2800" dirty="0"/>
              <a:t>k=</a:t>
            </a:r>
            <a:r>
              <a:rPr lang="en-US" sz="2800" dirty="0" err="1"/>
              <a:t>ka+kb</a:t>
            </a:r>
            <a:r>
              <a:rPr lang="en-US" sz="2800" dirty="0"/>
              <a:t>*2+kc*4+kd*8; </a:t>
            </a:r>
          </a:p>
          <a:p>
            <a:r>
              <a:rPr lang="en-SG" sz="2800" dirty="0"/>
              <a:t>char keys[] = {'1','2','3','F',</a:t>
            </a:r>
          </a:p>
          <a:p>
            <a:pPr marL="0" indent="0">
              <a:buNone/>
            </a:pPr>
            <a:r>
              <a:rPr lang="en-SG" sz="2800" dirty="0"/>
              <a:t>                          '4','5','6','E',</a:t>
            </a:r>
          </a:p>
          <a:p>
            <a:pPr marL="0" indent="0">
              <a:buNone/>
            </a:pPr>
            <a:r>
              <a:rPr lang="en-SG" sz="2800" dirty="0"/>
              <a:t>                          '7','8','9','D',</a:t>
            </a:r>
          </a:p>
          <a:p>
            <a:pPr marL="0" indent="0">
              <a:buNone/>
            </a:pPr>
            <a:r>
              <a:rPr lang="en-SG" sz="2800" dirty="0"/>
              <a:t>                          'A','0','B','C'};</a:t>
            </a:r>
          </a:p>
        </p:txBody>
      </p:sp>
    </p:spTree>
    <p:extLst>
      <p:ext uri="{BB962C8B-B14F-4D97-AF65-F5344CB8AC3E}">
        <p14:creationId xmlns:p14="http://schemas.microsoft.com/office/powerpoint/2010/main" val="2250987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4991-7D15-4435-AE52-A640A825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Liquid Crystal Display (LCD)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37AE7-4903-4019-8F21-7CFF6317D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x 2 Character Module</a:t>
            </a:r>
          </a:p>
          <a:p>
            <a:r>
              <a:rPr lang="en-US" dirty="0"/>
              <a:t>See &lt;</a:t>
            </a:r>
            <a:r>
              <a:rPr lang="en-US" dirty="0">
                <a:hlinkClick r:id="rId2"/>
              </a:rPr>
              <a:t>LiquidCrystal</a:t>
            </a:r>
            <a:r>
              <a:rPr lang="en-US" dirty="0"/>
              <a:t>.h&gt; library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1134D-5CDE-4D2A-B1C4-527ED1464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255D9-5AFC-412C-B59C-E0F65AC6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53D0E-8510-4996-AC11-B2650158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F07C3-0441-432E-90ED-1B9DA426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3719529"/>
            <a:ext cx="3736182" cy="197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22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2-1: Gantry Crane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3637"/>
            <a:ext cx="8229600" cy="4530725"/>
          </a:xfrm>
        </p:spPr>
        <p:txBody>
          <a:bodyPr/>
          <a:lstStyle/>
          <a:p>
            <a:r>
              <a:rPr lang="en-US" sz="2400" dirty="0"/>
              <a:t>Write a program to perform the follow tasks:</a:t>
            </a:r>
          </a:p>
          <a:p>
            <a:pPr lvl="1"/>
            <a:r>
              <a:rPr lang="en-US" sz="2000" dirty="0"/>
              <a:t>An operator uses the potentiometer to control the servomotor which positions the hoist of a Gantry Crane over an object placed around the mid point across the width of the crane (i.e. servomotor position between 80-100 </a:t>
            </a:r>
            <a:r>
              <a:rPr lang="en-US" sz="2000" dirty="0" err="1"/>
              <a:t>deg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When the hoist is in position, activating the pushbutton shall rotate the DC motor to raise/lower the cable to grab the object. Releasing the pushbutton shall stop the DC motor.</a:t>
            </a:r>
          </a:p>
          <a:p>
            <a:pPr lvl="1"/>
            <a:r>
              <a:rPr lang="en-US" sz="2000" dirty="0"/>
              <a:t>A toggle switch is used to control the direction of the cable: </a:t>
            </a:r>
          </a:p>
          <a:p>
            <a:pPr marL="344487" lvl="1" indent="0">
              <a:buNone/>
            </a:pPr>
            <a:r>
              <a:rPr lang="en-US" sz="2000" dirty="0"/>
              <a:t>	HIGH = raising; LOW = lowering.</a:t>
            </a:r>
          </a:p>
          <a:p>
            <a:pPr lvl="1"/>
            <a:r>
              <a:rPr lang="en-US" sz="2000" dirty="0"/>
              <a:t>The pushbutton shall not activate the DC </a:t>
            </a:r>
          </a:p>
          <a:p>
            <a:pPr marL="344487" lvl="1" indent="0">
              <a:buNone/>
            </a:pPr>
            <a:r>
              <a:rPr lang="en-US" sz="2000" dirty="0"/>
              <a:t>motor if the servomotor is not in position </a:t>
            </a:r>
          </a:p>
          <a:p>
            <a:pPr marL="344487" lvl="1" indent="0">
              <a:buNone/>
            </a:pPr>
            <a:r>
              <a:rPr lang="en-US" sz="2000" dirty="0"/>
              <a:t>(outside 80-100 deg)</a:t>
            </a:r>
          </a:p>
          <a:p>
            <a:endParaRPr lang="en-SG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1026" name="Picture 2" descr="Professional Mini Mobile Workshop Gantry Crane - Buy Workshop Gantry Crane,Mini  Workshop Gantry Crane,Mobile Workshop Gantry Crane Product on Alibaba.com">
            <a:extLst>
              <a:ext uri="{FF2B5EF4-FFF2-40B4-BE49-F238E27FC236}">
                <a16:creationId xmlns:a16="http://schemas.microsoft.com/office/drawing/2014/main" id="{26327329-BD3D-4CBF-B9EA-A128DA869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07" y="4269367"/>
            <a:ext cx="1813593" cy="181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31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2-2: Gantry Crane 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With reference to Ex.2-1</a:t>
            </a:r>
          </a:p>
          <a:p>
            <a:pPr lvl="1"/>
            <a:r>
              <a:rPr lang="en-US" sz="2400" dirty="0"/>
              <a:t>Replace the Servomotor with a DC Motor with encoder.</a:t>
            </a:r>
          </a:p>
          <a:p>
            <a:pPr lvl="1"/>
            <a:r>
              <a:rPr lang="en-US" sz="2400" dirty="0"/>
              <a:t>Replace the DC motor with a Stepper Motor. </a:t>
            </a:r>
          </a:p>
          <a:p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724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2-3: Calculator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0968"/>
            <a:ext cx="8229600" cy="4769958"/>
          </a:xfrm>
        </p:spPr>
        <p:txBody>
          <a:bodyPr/>
          <a:lstStyle/>
          <a:p>
            <a:r>
              <a:rPr lang="en-US" sz="2400"/>
              <a:t>Write </a:t>
            </a:r>
            <a:r>
              <a:rPr lang="en-US" sz="2400" dirty="0"/>
              <a:t>a program to perform the following tasks:</a:t>
            </a:r>
          </a:p>
          <a:p>
            <a:pPr lvl="1"/>
            <a:r>
              <a:rPr lang="en-US" sz="2400" dirty="0"/>
              <a:t>Pressing 2 consecutive keys of ‘F’ turn the keypad into a calculator:</a:t>
            </a:r>
          </a:p>
          <a:p>
            <a:pPr lvl="2"/>
            <a:r>
              <a:rPr lang="en-US" sz="2000" dirty="0"/>
              <a:t>‘A’ ≡ + (add), ‘B’ ≡ - (subtract), ‘C’ ≡ * (multiply), D ≡ / (divide), E ≡ = (equal)</a:t>
            </a:r>
          </a:p>
          <a:p>
            <a:pPr lvl="2"/>
            <a:r>
              <a:rPr lang="en-US" sz="2000" dirty="0"/>
              <a:t>The calculator should perform 3-digit (0-999) integer arithmetic, i.e. no decimal digits, e.g. 1.5 </a:t>
            </a:r>
            <a:r>
              <a:rPr lang="en-US" sz="2000" dirty="0">
                <a:sym typeface="Symbol"/>
              </a:rPr>
              <a:t> 1.0</a:t>
            </a:r>
          </a:p>
          <a:p>
            <a:pPr lvl="2"/>
            <a:r>
              <a:rPr lang="en-US" sz="2000" dirty="0">
                <a:sym typeface="Symbol"/>
              </a:rPr>
              <a:t>The LCD should display digits and/or symbols consistent with a normal calculator. You may apply appropriate assumptions.</a:t>
            </a:r>
          </a:p>
          <a:p>
            <a:pPr lvl="1"/>
            <a:r>
              <a:rPr lang="en-US" sz="2400" dirty="0">
                <a:sym typeface="Symbol"/>
              </a:rPr>
              <a:t>Pressing keystrokes of ‘F’ + ‘E’ turn off the calculator function and return to displaying entered keys</a:t>
            </a:r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173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2A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2B87A-E0A6-FE5B-9C3F-F335F598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70" y="900036"/>
            <a:ext cx="7263829" cy="52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1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DB01-98D6-436F-9551-0B5770F0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2A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11E33-4964-4388-8C9C-A5A9DE8A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EC9A0-7BB9-40C8-99FB-52368BA8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76A35-0871-4483-BC87-50743BCA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7FCB6-0364-71C9-A2BF-E05FD95ED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5" t="9073" r="15562"/>
          <a:stretch/>
        </p:blipFill>
        <p:spPr>
          <a:xfrm>
            <a:off x="1289407" y="1309954"/>
            <a:ext cx="6395663" cy="46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514646" cy="2246586"/>
          </a:xfrm>
        </p:spPr>
        <p:txBody>
          <a:bodyPr/>
          <a:lstStyle/>
          <a:p>
            <a:r>
              <a:rPr lang="en-US" dirty="0"/>
              <a:t>The drive flange can rotate ½ revolution</a:t>
            </a:r>
          </a:p>
          <a:p>
            <a:r>
              <a:rPr lang="en-US" dirty="0"/>
              <a:t>It is driven by high pulse (Logic 1) called ‘Mark’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13316" name="Picture 4" descr="http://www.futaba-rc.com/servos/specs-lineart/specs-futm00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8" t="8882" b="5135"/>
          <a:stretch/>
        </p:blipFill>
        <p:spPr bwMode="auto">
          <a:xfrm>
            <a:off x="6300513" y="2827225"/>
            <a:ext cx="2553138" cy="315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rved Right Arrow 7"/>
          <p:cNvSpPr/>
          <p:nvPr/>
        </p:nvSpPr>
        <p:spPr>
          <a:xfrm>
            <a:off x="7196082" y="2427834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flipH="1">
            <a:off x="8083329" y="2427834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7186" y="1734152"/>
            <a:ext cx="180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/>
              </a:rPr>
              <a:t>0 to 180</a:t>
            </a:r>
            <a:endParaRPr lang="en-SG" dirty="0"/>
          </a:p>
          <a:p>
            <a:pPr algn="ctr"/>
            <a:r>
              <a:rPr lang="en-US" dirty="0"/>
              <a:t>(-90</a:t>
            </a:r>
            <a:r>
              <a:rPr lang="en-US" dirty="0">
                <a:sym typeface="Symbol"/>
              </a:rPr>
              <a:t> to +90)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84" y="4480224"/>
            <a:ext cx="3352309" cy="94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1377348" y="4601563"/>
            <a:ext cx="814059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4284" y="4051738"/>
            <a:ext cx="87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</a:t>
            </a:r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2175642" y="4766143"/>
            <a:ext cx="87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385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Servo Motor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6</a:t>
            </a:fld>
            <a:endParaRPr lang="en-US" alt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497724" y="1907628"/>
            <a:ext cx="0" cy="35314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97724" y="5439103"/>
            <a:ext cx="55967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97724" y="5439103"/>
            <a:ext cx="6463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144110" y="2301766"/>
            <a:ext cx="2827051" cy="31373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971161" y="2301766"/>
            <a:ext cx="6463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18228" y="3137338"/>
            <a:ext cx="0" cy="230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499945" y="3957145"/>
            <a:ext cx="0" cy="1481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774731" y="4698124"/>
            <a:ext cx="0" cy="740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7259" y="2301766"/>
            <a:ext cx="0" cy="313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497724" y="4698124"/>
            <a:ext cx="12770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497724" y="3957145"/>
            <a:ext cx="2002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97724" y="3137338"/>
            <a:ext cx="2720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497724" y="2301766"/>
            <a:ext cx="3449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05151" y="5475155"/>
            <a:ext cx="67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en-SG" dirty="0"/>
          </a:p>
        </p:txBody>
      </p:sp>
      <p:sp>
        <p:nvSpPr>
          <p:cNvPr id="42" name="TextBox 41"/>
          <p:cNvSpPr txBox="1"/>
          <p:nvPr/>
        </p:nvSpPr>
        <p:spPr>
          <a:xfrm>
            <a:off x="2483068" y="5486401"/>
            <a:ext cx="67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1.0</a:t>
            </a:r>
            <a:endParaRPr lang="en-SG" dirty="0"/>
          </a:p>
        </p:txBody>
      </p:sp>
      <p:sp>
        <p:nvSpPr>
          <p:cNvPr id="43" name="TextBox 42"/>
          <p:cNvSpPr txBox="1"/>
          <p:nvPr/>
        </p:nvSpPr>
        <p:spPr>
          <a:xfrm>
            <a:off x="3168867" y="5449614"/>
            <a:ext cx="67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  <a:endParaRPr lang="en-SG" dirty="0"/>
          </a:p>
        </p:txBody>
      </p:sp>
      <p:sp>
        <p:nvSpPr>
          <p:cNvPr id="44" name="TextBox 43"/>
          <p:cNvSpPr txBox="1"/>
          <p:nvPr/>
        </p:nvSpPr>
        <p:spPr>
          <a:xfrm>
            <a:off x="3879269" y="5508157"/>
            <a:ext cx="67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</a:t>
            </a:r>
            <a:endParaRPr lang="en-SG" dirty="0"/>
          </a:p>
        </p:txBody>
      </p:sp>
      <p:sp>
        <p:nvSpPr>
          <p:cNvPr id="45" name="TextBox 44"/>
          <p:cNvSpPr txBox="1"/>
          <p:nvPr/>
        </p:nvSpPr>
        <p:spPr>
          <a:xfrm>
            <a:off x="4647968" y="5449614"/>
            <a:ext cx="67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</a:t>
            </a:r>
            <a:endParaRPr lang="en-SG" dirty="0"/>
          </a:p>
        </p:txBody>
      </p:sp>
      <p:sp>
        <p:nvSpPr>
          <p:cNvPr id="46" name="TextBox 45"/>
          <p:cNvSpPr txBox="1"/>
          <p:nvPr/>
        </p:nvSpPr>
        <p:spPr>
          <a:xfrm>
            <a:off x="5738648" y="5068613"/>
            <a:ext cx="225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Length (</a:t>
            </a:r>
            <a:r>
              <a:rPr lang="en-US" dirty="0" err="1"/>
              <a:t>ms</a:t>
            </a:r>
            <a:r>
              <a:rPr lang="en-US" dirty="0"/>
              <a:t>)</a:t>
            </a:r>
            <a:endParaRPr lang="en-SG" dirty="0"/>
          </a:p>
        </p:txBody>
      </p:sp>
      <p:sp>
        <p:nvSpPr>
          <p:cNvPr id="47" name="TextBox 46"/>
          <p:cNvSpPr txBox="1"/>
          <p:nvPr/>
        </p:nvSpPr>
        <p:spPr>
          <a:xfrm>
            <a:off x="662152" y="1355834"/>
            <a:ext cx="289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Drive flange rotation (</a:t>
            </a:r>
            <a:r>
              <a:rPr lang="en-US" dirty="0">
                <a:sym typeface="Symbol"/>
              </a:rPr>
              <a:t>)</a:t>
            </a:r>
            <a:endParaRPr lang="en-SG" dirty="0"/>
          </a:p>
        </p:txBody>
      </p:sp>
      <p:sp>
        <p:nvSpPr>
          <p:cNvPr id="49" name="TextBox 48"/>
          <p:cNvSpPr txBox="1"/>
          <p:nvPr/>
        </p:nvSpPr>
        <p:spPr>
          <a:xfrm>
            <a:off x="1079938" y="5437945"/>
            <a:ext cx="41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SG" dirty="0"/>
          </a:p>
        </p:txBody>
      </p:sp>
      <p:sp>
        <p:nvSpPr>
          <p:cNvPr id="50" name="TextBox 49"/>
          <p:cNvSpPr txBox="1"/>
          <p:nvPr/>
        </p:nvSpPr>
        <p:spPr>
          <a:xfrm>
            <a:off x="819807" y="4528644"/>
            <a:ext cx="677917" cy="37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</a:t>
            </a:r>
            <a:endParaRPr lang="en-SG" dirty="0"/>
          </a:p>
        </p:txBody>
      </p:sp>
      <p:sp>
        <p:nvSpPr>
          <p:cNvPr id="51" name="TextBox 50"/>
          <p:cNvSpPr txBox="1"/>
          <p:nvPr/>
        </p:nvSpPr>
        <p:spPr>
          <a:xfrm>
            <a:off x="819806" y="3771900"/>
            <a:ext cx="677917" cy="37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</a:t>
            </a:r>
            <a:endParaRPr lang="en-SG" dirty="0"/>
          </a:p>
        </p:txBody>
      </p:sp>
      <p:sp>
        <p:nvSpPr>
          <p:cNvPr id="52" name="TextBox 51"/>
          <p:cNvSpPr txBox="1"/>
          <p:nvPr/>
        </p:nvSpPr>
        <p:spPr>
          <a:xfrm>
            <a:off x="819805" y="2952093"/>
            <a:ext cx="677917" cy="37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135</a:t>
            </a:r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814552" y="2116521"/>
            <a:ext cx="677917" cy="37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</a:t>
            </a:r>
            <a:endParaRPr lang="en-SG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774731" y="3137338"/>
            <a:ext cx="1443497" cy="1599341"/>
          </a:xfrm>
          <a:prstGeom prst="line">
            <a:avLst/>
          </a:prstGeom>
          <a:ln w="762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109893" y="3501102"/>
            <a:ext cx="168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 range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903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 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6957" y="1108480"/>
            <a:ext cx="2863860" cy="238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76552" y="3119248"/>
            <a:ext cx="201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 440-420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567559" y="5591505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Stepper Motor Construction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5197363" y="3225208"/>
            <a:ext cx="32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Rotor &amp; Stator Configuration</a:t>
            </a:r>
            <a:endParaRPr lang="en-SG" dirty="0"/>
          </a:p>
        </p:txBody>
      </p:sp>
      <p:grpSp>
        <p:nvGrpSpPr>
          <p:cNvPr id="19" name="Group 18"/>
          <p:cNvGrpSpPr/>
          <p:nvPr/>
        </p:nvGrpSpPr>
        <p:grpSpPr>
          <a:xfrm>
            <a:off x="4774320" y="3641838"/>
            <a:ext cx="4051739" cy="2254469"/>
            <a:chOff x="4774320" y="3641838"/>
            <a:chExt cx="4051739" cy="2254469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47" t="45798" r="24313" b="23383"/>
            <a:stretch/>
          </p:blipFill>
          <p:spPr bwMode="auto">
            <a:xfrm>
              <a:off x="4774320" y="3641838"/>
              <a:ext cx="4051739" cy="2254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563386" y="3913930"/>
              <a:ext cx="688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White</a:t>
              </a:r>
              <a:endParaRPr lang="en-SG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00191" y="4196607"/>
              <a:ext cx="688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Brown</a:t>
              </a:r>
              <a:endParaRPr lang="en-SG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84652" y="4350495"/>
              <a:ext cx="688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Red</a:t>
              </a:r>
              <a:endParaRPr lang="en-SG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46246" y="5099272"/>
              <a:ext cx="83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Yellow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90764" y="4728271"/>
              <a:ext cx="688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Blue</a:t>
              </a:r>
              <a:endParaRPr lang="en-SG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86398" y="5368512"/>
              <a:ext cx="688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Brown</a:t>
              </a:r>
              <a:endParaRPr lang="en-SG" sz="1400" dirty="0"/>
            </a:p>
          </p:txBody>
        </p:sp>
      </p:grpSp>
      <p:pic>
        <p:nvPicPr>
          <p:cNvPr id="2054" name="Picture 6" descr="G:\stepper motor2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7" t="43566" r="16951" b="41240"/>
          <a:stretch/>
        </p:blipFill>
        <p:spPr bwMode="auto">
          <a:xfrm>
            <a:off x="127581" y="3894784"/>
            <a:ext cx="4401890" cy="16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643227" y="700863"/>
            <a:ext cx="3033890" cy="2418385"/>
            <a:chOff x="5351114" y="700863"/>
            <a:chExt cx="3033890" cy="2418385"/>
          </a:xfrm>
        </p:grpSpPr>
        <p:pic>
          <p:nvPicPr>
            <p:cNvPr id="2055" name="Picture 7" descr="G:\stepper motor20001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8" t="11783" r="44846" b="64186"/>
            <a:stretch/>
          </p:blipFill>
          <p:spPr bwMode="auto">
            <a:xfrm>
              <a:off x="5351114" y="700863"/>
              <a:ext cx="2169041" cy="2418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7470608" y="1008640"/>
              <a:ext cx="9143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Windings</a:t>
              </a:r>
              <a:endParaRPr lang="en-SG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6184" y="700863"/>
              <a:ext cx="928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Stator</a:t>
              </a:r>
              <a:endParaRPr lang="en-SG" sz="1400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520155" y="1316417"/>
              <a:ext cx="124654" cy="1934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638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 Working Principle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 descr="G:\Stepper 1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5" t="30621" r="15383" b="14998"/>
          <a:stretch/>
        </p:blipFill>
        <p:spPr bwMode="auto">
          <a:xfrm rot="10800000">
            <a:off x="1005581" y="1839430"/>
            <a:ext cx="7160602" cy="360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6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96" y="681591"/>
            <a:ext cx="34575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Sequence (Wave-Drive / Single Phase)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2" descr="G:\Stepper 100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23" t="14556" r="25420" b="71935"/>
          <a:stretch/>
        </p:blipFill>
        <p:spPr bwMode="auto">
          <a:xfrm rot="10800000">
            <a:off x="6145617" y="4221127"/>
            <a:ext cx="2264735" cy="18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2220"/>
              </p:ext>
            </p:extLst>
          </p:nvPr>
        </p:nvGraphicFramePr>
        <p:xfrm>
          <a:off x="588334" y="2130662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28655" y="3891516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pic>
        <p:nvPicPr>
          <p:cNvPr id="12" name="Picture 2" descr="G:\Stepper 100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6" t="24648" r="57486" b="67906"/>
          <a:stretch/>
        </p:blipFill>
        <p:spPr bwMode="auto">
          <a:xfrm rot="10800000">
            <a:off x="4403088" y="4383958"/>
            <a:ext cx="1448447" cy="12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5423" y="4088516"/>
            <a:ext cx="315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1, 2, 3,</a:t>
            </a:r>
            <a:r>
              <a:rPr lang="en-US" dirty="0">
                <a:sym typeface="Symbol"/>
              </a:rPr>
              <a:t> 4, 1 … : CCW</a:t>
            </a:r>
          </a:p>
          <a:p>
            <a:r>
              <a:rPr lang="en-US" dirty="0">
                <a:sym typeface="Symbol"/>
              </a:rPr>
              <a:t>Step 1, 4, 3, 2, 1 … : CW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4679534" y="5614841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4791118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8">
      <a:dk1>
        <a:srgbClr val="000000"/>
      </a:dk1>
      <a:lt1>
        <a:srgbClr val="FFFFFF"/>
      </a:lt1>
      <a:dk2>
        <a:srgbClr val="CC0000"/>
      </a:dk2>
      <a:lt2>
        <a:srgbClr val="666699"/>
      </a:lt2>
      <a:accent1>
        <a:srgbClr val="808080"/>
      </a:accent1>
      <a:accent2>
        <a:srgbClr val="999933"/>
      </a:accent2>
      <a:accent3>
        <a:srgbClr val="FFFFFF"/>
      </a:accent3>
      <a:accent4>
        <a:srgbClr val="000000"/>
      </a:accent4>
      <a:accent5>
        <a:srgbClr val="C0C0C0"/>
      </a:accent5>
      <a:accent6>
        <a:srgbClr val="8A8A2D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84725</TotalTime>
  <Words>1342</Words>
  <Application>Microsoft Office PowerPoint</Application>
  <PresentationFormat>On-screen Show (4:3)</PresentationFormat>
  <Paragraphs>291</Paragraphs>
  <Slides>28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Garamond</vt:lpstr>
      <vt:lpstr>Symbol</vt:lpstr>
      <vt:lpstr>Times New Roman</vt:lpstr>
      <vt:lpstr>Verdana</vt:lpstr>
      <vt:lpstr>Wingdings</vt:lpstr>
      <vt:lpstr>Edge</vt:lpstr>
      <vt:lpstr>Bitmap Image</vt:lpstr>
      <vt:lpstr>MA2012 Introduction to Mechatronics Systems Design (Circuit 2)</vt:lpstr>
      <vt:lpstr>Components</vt:lpstr>
      <vt:lpstr>Circuit 2A</vt:lpstr>
      <vt:lpstr>Circuit 2A</vt:lpstr>
      <vt:lpstr>Servo Motor</vt:lpstr>
      <vt:lpstr>Servo Motor</vt:lpstr>
      <vt:lpstr>Stepper Motor </vt:lpstr>
      <vt:lpstr>Stepper Motor Working Principle</vt:lpstr>
      <vt:lpstr>Stepping Sequence (Wave-Drive / Single Phase)</vt:lpstr>
      <vt:lpstr>Stepping Sequence  (2 Phase Full Step)</vt:lpstr>
      <vt:lpstr>Stepping Sequence (2 Phase Half Step)</vt:lpstr>
      <vt:lpstr>Step Sequence – Higher Resolution</vt:lpstr>
      <vt:lpstr>Stepper Driver UCN5804B</vt:lpstr>
      <vt:lpstr>Motion Control Fundamental</vt:lpstr>
      <vt:lpstr>Pulse Width Modulation</vt:lpstr>
      <vt:lpstr>Pulse Width Modulation</vt:lpstr>
      <vt:lpstr>DC Motor Control with H-Bridge</vt:lpstr>
      <vt:lpstr>Geared Motor with Encoder</vt:lpstr>
      <vt:lpstr>Circuit 2B</vt:lpstr>
      <vt:lpstr>Circuit 2B</vt:lpstr>
      <vt:lpstr>16-Key Hexadecimal Keypad</vt:lpstr>
      <vt:lpstr>74C922 Keypad Encoder</vt:lpstr>
      <vt:lpstr>74C922 Keypad Encoder</vt:lpstr>
      <vt:lpstr>Keypad Example</vt:lpstr>
      <vt:lpstr>Liquid Crystal Display (LCD)</vt:lpstr>
      <vt:lpstr>Exercise 2-1: Gantry Crane</vt:lpstr>
      <vt:lpstr>Exercise 2-2: Gantry Crane 2</vt:lpstr>
      <vt:lpstr>Exercise 2-3: Calculator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M466 Mechanism Design Part II – Analytical Synthesis</dc:title>
  <dc:creator>Wei Tech Ang</dc:creator>
  <cp:lastModifiedBy>Ang Wei Tech (Assoc Prof)</cp:lastModifiedBy>
  <cp:revision>274</cp:revision>
  <dcterms:created xsi:type="dcterms:W3CDTF">2005-01-13T07:41:16Z</dcterms:created>
  <dcterms:modified xsi:type="dcterms:W3CDTF">2022-08-25T07:41:15Z</dcterms:modified>
</cp:coreProperties>
</file>